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2" r:id="rId3"/>
    <p:sldId id="263" r:id="rId4"/>
    <p:sldId id="266" r:id="rId5"/>
    <p:sldId id="264" r:id="rId6"/>
    <p:sldId id="277" r:id="rId7"/>
    <p:sldId id="278" r:id="rId8"/>
    <p:sldId id="279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67" r:id="rId18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00" autoAdjust="0"/>
    <p:restoredTop sz="93036" autoAdjust="0"/>
  </p:normalViewPr>
  <p:slideViewPr>
    <p:cSldViewPr snapToGrid="0" snapToObjects="1">
      <p:cViewPr varScale="1">
        <p:scale>
          <a:sx n="89" d="100"/>
          <a:sy n="89" d="100"/>
        </p:scale>
        <p:origin x="528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18D44-9DC6-FA45-A199-3011FCD7860E}" type="datetimeFigureOut">
              <a:rPr lang="en-US" smtClean="0"/>
              <a:t>11/20/16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DDDCD-D1F5-FD43-94C1-32EFE6B43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59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CCA32C-1DFE-C444-A9CF-95173CB48780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3921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BF5E2A-5E4C-5E43-AB08-097FD50518F5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633BAE-FE7A-6245-9DF0-401436163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9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34EE53-F018-7841-8910-38CC75C4F363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2FAFF-CF5A-6340-89E9-8D567222F6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4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E768D-8B17-7A4A-A30B-0A5E2977B34F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CB3454-307D-1D4D-AC81-38DA4150AB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79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01713" y="754063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556875" y="29940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/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E523E9-E942-BF49-A3C8-ACF04C1D3AA8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374A74-4B94-7B45-A3CD-77A0BC4A82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70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95E77C-B372-8F41-9933-267B8115F4AE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349174-A87D-0146-BC5C-2CCCE009C1D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4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Date Placeholder 2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A827-4652-7140-BE91-4AED0CCD356C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309BA1-FCB6-8740-BEFC-13F118EF60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0789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Date Placeholder 2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7E810D-6078-EC48-9B36-B5E0373B08D7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648131-2D92-9C42-84FF-5C0BE4232A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61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7990B5-1E1D-9344-81E5-4653ECB1CA82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4C95E7-1611-A142-9D67-79445C849E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9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FAA797-5375-334B-9574-E9FF358F4079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6BC026-F3FD-E34E-9955-3F99958706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5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95016F-363B-CB40-9E81-401444AAEAEF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631DCD-42C8-0F4D-B883-58CBD8AF9E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47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EE6B4-4CDC-D644-9D3D-ADEAA3BECBC9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828FB0-E07E-8D41-8D2A-073AD23BAF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74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1FAF8-4847-4045-BBD7-10378CC2B1C0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BB4749-4BB8-D448-887B-840034224F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2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41BA9F-8613-634C-818D-65C35884B1B5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0B0F92-B0A0-1647-8207-4601B3E9AB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9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F4332C-6231-5643-AC4B-05518DA34F3D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CB2AEE-772F-2B4C-AEBB-9F11D43CEA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0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39695C-F129-B24E-9092-DB037543B89A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1AEF38-8E29-994E-ADEF-070553831B2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3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A248AA-3848-6F40-96DE-BF1AB81078D0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76EF90-86B8-944F-B20B-F2217FFCEB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267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058CE9-814E-D14B-9AC7-603620E1544C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BB3A34-EE78-A746-A5FE-3CC55BEEE5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90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619125"/>
            <a:ext cx="10363200" cy="1595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366963"/>
            <a:ext cx="10363200" cy="3424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498491A3-4550-DA47-9306-7A0AD2D02666}" type="datetimeFigureOut">
              <a:rPr lang="en-US"/>
              <a:pPr>
                <a:defRPr/>
              </a:pPr>
              <a:t>11/18/16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5883275"/>
            <a:ext cx="667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3" y="5883275"/>
            <a:ext cx="7635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703A28C-EFEB-6943-8CB8-F2E586D295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Clr>
          <a:schemeClr val="tx1"/>
        </a:buClr>
        <a:buFont typeface="Arial" charset="0"/>
        <a:buChar char="•"/>
        <a:defRPr sz="2000" kern="1200" cap="all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kern="1200" cap="all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sz="1600" kern="1200" cap="all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1317625" y="993775"/>
            <a:ext cx="9556750" cy="4246563"/>
          </a:xfrm>
        </p:spPr>
        <p:txBody>
          <a:bodyPr wrap="square" numCol="1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altLang="en-US" sz="3600" b="1" cap="none" dirty="0" smtClean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  <a:t>CHALLENGE </a:t>
            </a:r>
            <a:r>
              <a:rPr lang="en-US" altLang="en-US" sz="3600" b="1" cap="none" dirty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  <a:t>7</a:t>
            </a:r>
            <a:r>
              <a:rPr lang="en-US" altLang="en-US" sz="3600" cap="none" dirty="0">
                <a:solidFill>
                  <a:srgbClr val="3E5C83"/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en-US" sz="3600" cap="none" dirty="0">
                <a:solidFill>
                  <a:srgbClr val="3E5C83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altLang="en-US" sz="4400" b="1" cap="none" dirty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en-US" sz="4400" b="1" cap="none" dirty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altLang="en-US" sz="4400" b="1" cap="none" dirty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Infectious Swarm</a:t>
            </a:r>
            <a:r>
              <a:rPr lang="en-US" sz="4000" b="1" dirty="0"/>
              <a:t/>
            </a:r>
            <a:br>
              <a:rPr lang="en-US" sz="4000" b="1" dirty="0"/>
            </a:br>
            <a:r>
              <a:rPr lang="en-US" sz="4000" dirty="0"/>
              <a:t/>
            </a:r>
            <a:br>
              <a:rPr lang="en-US" sz="4000" dirty="0"/>
            </a:br>
            <a:r>
              <a:rPr lang="en-US" altLang="en-US" sz="3900" cap="none" dirty="0"/>
              <a:t/>
            </a:r>
            <a:br>
              <a:rPr lang="en-US" altLang="en-US" sz="3900" cap="none" dirty="0"/>
            </a:br>
            <a:r>
              <a:rPr lang="en-US" altLang="en-US" sz="3900" cap="none" dirty="0">
                <a:solidFill>
                  <a:srgbClr val="0B5484"/>
                </a:solidFill>
              </a:rPr>
              <a:t/>
            </a:r>
            <a:br>
              <a:rPr lang="en-US" altLang="en-US" sz="3900" cap="none" dirty="0">
                <a:solidFill>
                  <a:srgbClr val="0B5484"/>
                </a:solidFill>
              </a:rPr>
            </a:br>
            <a:r>
              <a:rPr lang="en-US" altLang="en-US" sz="3900" cap="none" dirty="0"/>
              <a:t/>
            </a:r>
            <a:br>
              <a:rPr lang="en-US" altLang="en-US" sz="3900" cap="none" dirty="0"/>
            </a:br>
            <a:endParaRPr lang="en-US" altLang="en-US" sz="3900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4330701"/>
            <a:ext cx="8689975" cy="909637"/>
          </a:xfrm>
        </p:spPr>
        <p:txBody>
          <a:bodyPr>
            <a:normAutofit fontScale="77500" lnSpcReduction="2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800" dirty="0" smtClean="0">
                <a:solidFill>
                  <a:schemeClr val="tx1"/>
                </a:solidFill>
              </a:rPr>
              <a:t>Group 3</a:t>
            </a:r>
          </a:p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800" dirty="0" err="1" smtClean="0">
                <a:solidFill>
                  <a:schemeClr val="tx1"/>
                </a:solidFill>
              </a:rPr>
              <a:t>Aoshuang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wang</a:t>
            </a:r>
            <a:r>
              <a:rPr lang="en-US" sz="2800" dirty="0" smtClean="0">
                <a:solidFill>
                  <a:schemeClr val="tx1"/>
                </a:solidFill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</a:rPr>
              <a:t>lan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yao</a:t>
            </a:r>
            <a:r>
              <a:rPr lang="en-US" sz="2800" dirty="0" smtClean="0">
                <a:solidFill>
                  <a:schemeClr val="tx1"/>
                </a:solidFill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</a:rPr>
              <a:t>yixuan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huang</a:t>
            </a:r>
            <a:r>
              <a:rPr lang="en-US" sz="2800" dirty="0" smtClean="0">
                <a:solidFill>
                  <a:schemeClr val="tx1"/>
                </a:solidFill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</a:rPr>
              <a:t>lan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luo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617080" y="268784"/>
            <a:ext cx="2661253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Read Pin </a:t>
            </a:r>
            <a:r>
              <a:rPr kumimoji="1" lang="en-US" altLang="zh-CN" dirty="0" err="1" smtClean="0"/>
              <a:t>Botton</a:t>
            </a:r>
            <a:endParaRPr kumimoji="1" lang="zh-CN" altLang="en-US" dirty="0"/>
          </a:p>
        </p:txBody>
      </p:sp>
      <p:cxnSp>
        <p:nvCxnSpPr>
          <p:cNvPr id="5" name="直线箭头连接符 4"/>
          <p:cNvCxnSpPr/>
          <p:nvPr/>
        </p:nvCxnSpPr>
        <p:spPr>
          <a:xfrm>
            <a:off x="5947976" y="654546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463599" y="1867733"/>
            <a:ext cx="2871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latin typeface="Calibri" charset="0"/>
                <a:ea typeface="Calibri" charset="0"/>
                <a:cs typeface="Calibri" charset="0"/>
              </a:rPr>
              <a:t>CLEAR INFECTION:</a:t>
            </a:r>
            <a:endParaRPr kumimoji="1" lang="zh-CN" altLang="en-US" sz="2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决策 7"/>
          <p:cNvSpPr/>
          <p:nvPr/>
        </p:nvSpPr>
        <p:spPr>
          <a:xfrm>
            <a:off x="4415457" y="935919"/>
            <a:ext cx="3146288" cy="116264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Present State=Last State</a:t>
            </a:r>
            <a:endParaRPr kumimoji="1" lang="zh-CN" altLang="en-US" dirty="0"/>
          </a:p>
        </p:txBody>
      </p:sp>
      <p:cxnSp>
        <p:nvCxnSpPr>
          <p:cNvPr id="9" name="直线箭头连接符 8"/>
          <p:cNvCxnSpPr/>
          <p:nvPr/>
        </p:nvCxnSpPr>
        <p:spPr>
          <a:xfrm>
            <a:off x="5988601" y="2098566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决策 9"/>
          <p:cNvSpPr/>
          <p:nvPr/>
        </p:nvSpPr>
        <p:spPr>
          <a:xfrm>
            <a:off x="3828461" y="2412533"/>
            <a:ext cx="4336706" cy="134034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Did Press The </a:t>
            </a:r>
            <a:r>
              <a:rPr kumimoji="1" lang="en-US" altLang="zh-CN" dirty="0" err="1" smtClean="0"/>
              <a:t>Botton&amp;Botton</a:t>
            </a:r>
            <a:r>
              <a:rPr kumimoji="1" lang="en-US" altLang="zh-CN" dirty="0" smtClean="0"/>
              <a:t> State Changes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8053388" y="976014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054164" y="2050702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13" name="决策 12"/>
          <p:cNvSpPr/>
          <p:nvPr/>
        </p:nvSpPr>
        <p:spPr>
          <a:xfrm>
            <a:off x="4423670" y="4066847"/>
            <a:ext cx="3138075" cy="75322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Botton</a:t>
            </a:r>
            <a:r>
              <a:rPr kumimoji="1" lang="en-US" altLang="zh-CN" dirty="0" smtClean="0"/>
              <a:t> State=LOW</a:t>
            </a:r>
            <a:endParaRPr kumimoji="1" lang="zh-CN" altLang="en-US" dirty="0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5996814" y="3777705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6005027" y="4850338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决策 17"/>
          <p:cNvSpPr/>
          <p:nvPr/>
        </p:nvSpPr>
        <p:spPr>
          <a:xfrm>
            <a:off x="4435989" y="5171806"/>
            <a:ext cx="3138075" cy="75322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I am the leader</a:t>
            </a:r>
            <a:endParaRPr kumimoji="1" lang="zh-CN" altLang="en-US" dirty="0"/>
          </a:p>
        </p:txBody>
      </p:sp>
      <p:cxnSp>
        <p:nvCxnSpPr>
          <p:cNvPr id="19" name="直线箭头连接符 18"/>
          <p:cNvCxnSpPr/>
          <p:nvPr/>
        </p:nvCxnSpPr>
        <p:spPr>
          <a:xfrm>
            <a:off x="6000919" y="5955297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4278997" y="6252386"/>
            <a:ext cx="3550334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SendMessage</a:t>
            </a:r>
            <a:r>
              <a:rPr kumimoji="1" lang="en-US" altLang="zh-CN" dirty="0" smtClean="0"/>
              <a:t>: MSG_CLEAR</a:t>
            </a:r>
            <a:endParaRPr kumimoji="1" lang="zh-CN" altLang="en-US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7545033" y="1510954"/>
            <a:ext cx="2451065" cy="131270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>
            <a:endCxn id="36" idx="1"/>
          </p:cNvCxnSpPr>
          <p:nvPr/>
        </p:nvCxnSpPr>
        <p:spPr>
          <a:xfrm>
            <a:off x="8059868" y="3085606"/>
            <a:ext cx="1936230" cy="151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/>
          <p:cNvCxnSpPr/>
          <p:nvPr/>
        </p:nvCxnSpPr>
        <p:spPr>
          <a:xfrm flipV="1">
            <a:off x="7545032" y="3324601"/>
            <a:ext cx="2451066" cy="112563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/>
          <p:nvPr/>
        </p:nvCxnSpPr>
        <p:spPr>
          <a:xfrm>
            <a:off x="7451023" y="5548416"/>
            <a:ext cx="1217689" cy="151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6166906" y="3680636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7" name="文本框 26"/>
          <p:cNvSpPr txBox="1"/>
          <p:nvPr/>
        </p:nvSpPr>
        <p:spPr>
          <a:xfrm>
            <a:off x="6181567" y="4830756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6166906" y="5852783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7717368" y="5149724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cxnSp>
        <p:nvCxnSpPr>
          <p:cNvPr id="30" name="直线箭头连接符 29"/>
          <p:cNvCxnSpPr/>
          <p:nvPr/>
        </p:nvCxnSpPr>
        <p:spPr>
          <a:xfrm flipH="1">
            <a:off x="3533422" y="6445267"/>
            <a:ext cx="745576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874006" y="6240409"/>
            <a:ext cx="2661253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isInfected</a:t>
            </a:r>
            <a:r>
              <a:rPr kumimoji="1" lang="en-US" altLang="zh-CN" dirty="0" smtClean="0"/>
              <a:t>=False</a:t>
            </a:r>
            <a:endParaRPr kumimoji="1"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8665472" y="5395239"/>
            <a:ext cx="2661253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isInfected</a:t>
            </a:r>
            <a:r>
              <a:rPr kumimoji="1" lang="en-US" altLang="zh-CN" dirty="0" smtClean="0"/>
              <a:t>=True</a:t>
            </a:r>
            <a:endParaRPr kumimoji="1"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9996098" y="2637907"/>
            <a:ext cx="1189303" cy="9256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/>
              <a:t>Break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479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30767" y="2002640"/>
            <a:ext cx="1687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Calibri" charset="0"/>
                <a:ea typeface="Calibri" charset="0"/>
                <a:cs typeface="Calibri" charset="0"/>
              </a:rPr>
              <a:t>Discovery:</a:t>
            </a:r>
            <a:endParaRPr kumimoji="1" lang="zh-CN" altLang="en-US" sz="2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52554" y="720339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Read Packet(MSG_DISCOVERY)</a:t>
            </a:r>
            <a:endParaRPr kumimoji="1"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>
            <a:off x="5647724" y="1106101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552554" y="1427569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Get Remote Address</a:t>
            </a:r>
          </a:p>
        </p:txBody>
      </p:sp>
      <p:cxnSp>
        <p:nvCxnSpPr>
          <p:cNvPr id="8" name="直线箭头连接符 7"/>
          <p:cNvCxnSpPr/>
          <p:nvPr/>
        </p:nvCxnSpPr>
        <p:spPr>
          <a:xfrm>
            <a:off x="5679536" y="1813331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决策 8"/>
          <p:cNvSpPr/>
          <p:nvPr/>
        </p:nvSpPr>
        <p:spPr>
          <a:xfrm>
            <a:off x="3769538" y="2136602"/>
            <a:ext cx="3804971" cy="98873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the packet we want</a:t>
            </a:r>
            <a:endParaRPr kumimoji="1" lang="zh-CN" altLang="en-US" dirty="0"/>
          </a:p>
        </p:txBody>
      </p:sp>
      <p:cxnSp>
        <p:nvCxnSpPr>
          <p:cNvPr id="11" name="直线箭头连接符 10"/>
          <p:cNvCxnSpPr/>
          <p:nvPr/>
        </p:nvCxnSpPr>
        <p:spPr>
          <a:xfrm>
            <a:off x="5683879" y="3125337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3520741" y="3446805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Leader Address=Remote Address</a:t>
            </a:r>
          </a:p>
        </p:txBody>
      </p:sp>
      <p:sp>
        <p:nvSpPr>
          <p:cNvPr id="13" name="决策 12"/>
          <p:cNvSpPr/>
          <p:nvPr/>
        </p:nvSpPr>
        <p:spPr>
          <a:xfrm>
            <a:off x="3769538" y="4175244"/>
            <a:ext cx="3804971" cy="98873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/>
              <a:t>Leader Address&lt;My Address</a:t>
            </a:r>
            <a:endParaRPr kumimoji="1" lang="zh-CN" altLang="en-US" dirty="0"/>
          </a:p>
        </p:txBody>
      </p:sp>
      <p:cxnSp>
        <p:nvCxnSpPr>
          <p:cNvPr id="14" name="直线箭头连接符 13"/>
          <p:cNvCxnSpPr/>
          <p:nvPr/>
        </p:nvCxnSpPr>
        <p:spPr>
          <a:xfrm>
            <a:off x="5697352" y="5163979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/>
          <p:nvPr/>
        </p:nvCxnSpPr>
        <p:spPr>
          <a:xfrm>
            <a:off x="5697352" y="3853776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3570369" y="5506656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Begin Election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869745" y="3024117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5869744" y="5096709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8563040" y="2179998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24" name="直角上箭头 23"/>
          <p:cNvSpPr/>
          <p:nvPr/>
        </p:nvSpPr>
        <p:spPr>
          <a:xfrm rot="10800000" flipH="1">
            <a:off x="7542350" y="2614860"/>
            <a:ext cx="2679821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575445" y="3639686"/>
            <a:ext cx="3020673" cy="1162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Ask for the correct message to be sent again</a:t>
            </a:r>
          </a:p>
        </p:txBody>
      </p:sp>
    </p:spTree>
    <p:extLst>
      <p:ext uri="{BB962C8B-B14F-4D97-AF65-F5344CB8AC3E}">
        <p14:creationId xmlns:p14="http://schemas.microsoft.com/office/powerpoint/2010/main" val="1326958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92317" y="239340"/>
            <a:ext cx="5627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latin typeface="Calibri" charset="0"/>
                <a:ea typeface="Calibri" charset="0"/>
                <a:cs typeface="Calibri" charset="0"/>
              </a:rPr>
              <a:t>Every Time Receive A New Packet:</a:t>
            </a:r>
            <a:endParaRPr kumimoji="1" lang="zh-CN" altLang="en-US" sz="2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决策 5"/>
          <p:cNvSpPr/>
          <p:nvPr/>
        </p:nvSpPr>
        <p:spPr>
          <a:xfrm>
            <a:off x="3895158" y="2208007"/>
            <a:ext cx="3992866" cy="1647199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Check if the device has already added into the device list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764609" y="729253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a new packet</a:t>
            </a:r>
          </a:p>
        </p:txBody>
      </p:sp>
      <p:cxnSp>
        <p:nvCxnSpPr>
          <p:cNvPr id="8" name="直线箭头连接符 7"/>
          <p:cNvCxnSpPr/>
          <p:nvPr/>
        </p:nvCxnSpPr>
        <p:spPr>
          <a:xfrm>
            <a:off x="5911548" y="1115015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784565" y="1500777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inList</a:t>
            </a:r>
            <a:r>
              <a:rPr kumimoji="1" lang="en-US" altLang="zh-CN" dirty="0" smtClean="0"/>
              <a:t>=FALSE</a:t>
            </a:r>
          </a:p>
        </p:txBody>
      </p:sp>
      <p:cxnSp>
        <p:nvCxnSpPr>
          <p:cNvPr id="10" name="直线箭头连接符 9"/>
          <p:cNvCxnSpPr/>
          <p:nvPr/>
        </p:nvCxnSpPr>
        <p:spPr>
          <a:xfrm>
            <a:off x="5911547" y="1886539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1166" y="4163485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inList</a:t>
            </a:r>
            <a:r>
              <a:rPr kumimoji="1" lang="en-US" altLang="zh-CN" dirty="0" smtClean="0"/>
              <a:t>=TRUE</a:t>
            </a:r>
          </a:p>
        </p:txBody>
      </p:sp>
      <p:sp>
        <p:nvSpPr>
          <p:cNvPr id="13" name="直角上箭头 12"/>
          <p:cNvSpPr/>
          <p:nvPr/>
        </p:nvSpPr>
        <p:spPr>
          <a:xfrm rot="10800000" flipH="1">
            <a:off x="7806136" y="3007550"/>
            <a:ext cx="2679821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直角上箭头 13"/>
          <p:cNvSpPr/>
          <p:nvPr/>
        </p:nvSpPr>
        <p:spPr>
          <a:xfrm rot="10800000">
            <a:off x="1338168" y="3004457"/>
            <a:ext cx="2597933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181220" y="4163485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Add this device into device list</a:t>
            </a:r>
          </a:p>
        </p:txBody>
      </p:sp>
      <p:sp>
        <p:nvSpPr>
          <p:cNvPr id="17" name="矩形 16"/>
          <p:cNvSpPr/>
          <p:nvPr/>
        </p:nvSpPr>
        <p:spPr>
          <a:xfrm>
            <a:off x="3784565" y="5769792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Continue</a:t>
            </a:r>
          </a:p>
        </p:txBody>
      </p:sp>
      <p:cxnSp>
        <p:nvCxnSpPr>
          <p:cNvPr id="18" name="直线箭头连接符 17"/>
          <p:cNvCxnSpPr/>
          <p:nvPr/>
        </p:nvCxnSpPr>
        <p:spPr>
          <a:xfrm>
            <a:off x="1546539" y="4665534"/>
            <a:ext cx="2083765" cy="129713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H="1">
            <a:off x="8192791" y="4662441"/>
            <a:ext cx="2074459" cy="130023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8696117" y="2573608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2168148" y="2589205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6205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47816" y="3058277"/>
            <a:ext cx="23134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Calibri" charset="0"/>
                <a:ea typeface="Calibri" charset="0"/>
                <a:cs typeface="Calibri" charset="0"/>
              </a:rPr>
              <a:t>Begin Election</a:t>
            </a:r>
            <a:r>
              <a:rPr kumimoji="1" lang="en-US" altLang="zh-CN" sz="2400" dirty="0" smtClean="0"/>
              <a:t>: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4729277" y="230832"/>
            <a:ext cx="2488097" cy="3993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/>
              <a:t>Function Start</a:t>
            </a:r>
            <a:endParaRPr kumimoji="1"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 flipH="1">
            <a:off x="5973325" y="685144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决策 7"/>
          <p:cNvSpPr/>
          <p:nvPr/>
        </p:nvSpPr>
        <p:spPr>
          <a:xfrm>
            <a:off x="4241962" y="1105469"/>
            <a:ext cx="3462725" cy="88285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Is electing now?</a:t>
            </a:r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846341" y="2408650"/>
            <a:ext cx="4383259" cy="880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IsElecting</a:t>
            </a:r>
            <a:r>
              <a:rPr kumimoji="1" lang="en-US" altLang="zh-CN" dirty="0" smtClean="0"/>
              <a:t>=TRUE, </a:t>
            </a:r>
            <a:r>
              <a:rPr kumimoji="1" lang="en-US" altLang="zh-CN" dirty="0" err="1" smtClean="0"/>
              <a:t>isAcknowledge</a:t>
            </a:r>
            <a:r>
              <a:rPr kumimoji="1" lang="en-US" altLang="zh-CN" dirty="0" smtClean="0"/>
              <a:t>=FALSE, </a:t>
            </a:r>
            <a:r>
              <a:rPr kumimoji="1" lang="en-US" altLang="zh-CN" dirty="0" err="1" smtClean="0"/>
              <a:t>countdevice</a:t>
            </a:r>
            <a:r>
              <a:rPr kumimoji="1" lang="en-US" altLang="zh-CN" dirty="0" smtClean="0"/>
              <a:t>=0</a:t>
            </a:r>
          </a:p>
        </p:txBody>
      </p:sp>
      <p:cxnSp>
        <p:nvCxnSpPr>
          <p:cNvPr id="11" name="直线箭头连接符 10"/>
          <p:cNvCxnSpPr/>
          <p:nvPr/>
        </p:nvCxnSpPr>
        <p:spPr>
          <a:xfrm flipH="1">
            <a:off x="5973324" y="2015947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>
            <a:endCxn id="13" idx="0"/>
          </p:cNvCxnSpPr>
          <p:nvPr/>
        </p:nvCxnSpPr>
        <p:spPr>
          <a:xfrm flipH="1">
            <a:off x="5973323" y="3289110"/>
            <a:ext cx="2" cy="85283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决策 12"/>
          <p:cNvSpPr/>
          <p:nvPr/>
        </p:nvSpPr>
        <p:spPr>
          <a:xfrm>
            <a:off x="4012048" y="4141948"/>
            <a:ext cx="3922550" cy="130350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For all devices, is its address bigger than my address?</a:t>
            </a:r>
            <a:endParaRPr kumimoji="1" lang="zh-CN" altLang="en-US" dirty="0"/>
          </a:p>
        </p:txBody>
      </p:sp>
      <p:cxnSp>
        <p:nvCxnSpPr>
          <p:cNvPr id="14" name="直线箭头连接符 13"/>
          <p:cNvCxnSpPr/>
          <p:nvPr/>
        </p:nvCxnSpPr>
        <p:spPr>
          <a:xfrm flipH="1">
            <a:off x="5973323" y="5417296"/>
            <a:ext cx="2" cy="52589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3846341" y="5943186"/>
            <a:ext cx="4383259" cy="880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SendMessage</a:t>
            </a:r>
            <a:r>
              <a:rPr kumimoji="1" lang="en-US" altLang="zh-CN" dirty="0" smtClean="0"/>
              <a:t>: MSG_ELECTION to that device</a:t>
            </a:r>
            <a:endParaRPr kumimoji="1"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6037970" y="5476550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8175631" y="4306452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20" name="左弧形箭头 19"/>
          <p:cNvSpPr/>
          <p:nvPr/>
        </p:nvSpPr>
        <p:spPr>
          <a:xfrm flipV="1">
            <a:off x="7814178" y="3855079"/>
            <a:ext cx="2333339" cy="960835"/>
          </a:xfrm>
          <a:prstGeom prst="curvedLeftArrow">
            <a:avLst>
              <a:gd name="adj1" fmla="val 6936"/>
              <a:gd name="adj2" fmla="val 14068"/>
              <a:gd name="adj3" fmla="val 256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897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0063" y="2243592"/>
            <a:ext cx="251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Calibri" charset="0"/>
                <a:ea typeface="Calibri" charset="0"/>
                <a:cs typeface="Calibri" charset="0"/>
              </a:rPr>
              <a:t>MSG_ELECTION</a:t>
            </a:r>
          </a:p>
        </p:txBody>
      </p:sp>
      <p:sp>
        <p:nvSpPr>
          <p:cNvPr id="5" name="矩形 4"/>
          <p:cNvSpPr/>
          <p:nvPr/>
        </p:nvSpPr>
        <p:spPr>
          <a:xfrm>
            <a:off x="3724674" y="486404"/>
            <a:ext cx="4724453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Get message(MSG_ELECTION) from device A</a:t>
            </a:r>
            <a:endParaRPr kumimoji="1"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 flipH="1">
            <a:off x="6137096" y="992452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724671" y="1357854"/>
            <a:ext cx="4724453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SendMessage:MSG_ACK</a:t>
            </a:r>
            <a:r>
              <a:rPr kumimoji="1" lang="en-US" altLang="zh-CN" dirty="0" smtClean="0"/>
              <a:t> to device A</a:t>
            </a:r>
            <a:endParaRPr kumimoji="1" lang="zh-CN" altLang="en-US" dirty="0"/>
          </a:p>
        </p:txBody>
      </p:sp>
      <p:cxnSp>
        <p:nvCxnSpPr>
          <p:cNvPr id="8" name="直线箭头连接符 7"/>
          <p:cNvCxnSpPr/>
          <p:nvPr/>
        </p:nvCxnSpPr>
        <p:spPr>
          <a:xfrm flipH="1">
            <a:off x="6137096" y="1808979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158290" y="2255652"/>
            <a:ext cx="5857217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Device A get message(MSG_ACK) from that device</a:t>
            </a:r>
            <a:endParaRPr kumimoji="1" lang="zh-CN" altLang="en-US" dirty="0"/>
          </a:p>
        </p:txBody>
      </p:sp>
      <p:cxnSp>
        <p:nvCxnSpPr>
          <p:cNvPr id="10" name="直线箭头连接符 9"/>
          <p:cNvCxnSpPr/>
          <p:nvPr/>
        </p:nvCxnSpPr>
        <p:spPr>
          <a:xfrm flipH="1">
            <a:off x="6137096" y="2776229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3158290" y="3196619"/>
            <a:ext cx="5857217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IsAcknowledege</a:t>
            </a:r>
            <a:r>
              <a:rPr kumimoji="1" lang="en-US" altLang="zh-CN" dirty="0" smtClean="0"/>
              <a:t>=TRUE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2281394" y="4544703"/>
            <a:ext cx="79646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/>
              <a:t>Variable </a:t>
            </a:r>
            <a:r>
              <a:rPr kumimoji="1" lang="en-US" altLang="zh-CN" sz="2000" i="1" dirty="0" err="1" smtClean="0"/>
              <a:t>isAcknowledge</a:t>
            </a:r>
            <a:r>
              <a:rPr kumimoji="1" lang="en-US" altLang="zh-CN" sz="2000" dirty="0" smtClean="0"/>
              <a:t> becomes TRUE only if one device is not the leader of the system, which means if we find </a:t>
            </a:r>
            <a:r>
              <a:rPr kumimoji="1" lang="en-US" altLang="zh-CN" sz="2000" dirty="0" err="1" smtClean="0"/>
              <a:t>isAcknowledge</a:t>
            </a:r>
            <a:r>
              <a:rPr kumimoji="1" lang="en-US" altLang="zh-CN" sz="2000" dirty="0" smtClean="0"/>
              <a:t> is FALSE in the main loop, this device should be the leader. Then it can send message MSG_VICTORY to every device.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14231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2213" y="75903"/>
            <a:ext cx="2138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smtClean="0"/>
              <a:t>MSG_VICTORY</a:t>
            </a:r>
            <a:endParaRPr kumimoji="1"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3901087" y="75903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MSG_VICTORY</a:t>
            </a:r>
          </a:p>
        </p:txBody>
      </p:sp>
      <p:cxnSp>
        <p:nvCxnSpPr>
          <p:cNvPr id="6" name="直线箭头连接符 5"/>
          <p:cNvCxnSpPr/>
          <p:nvPr/>
        </p:nvCxnSpPr>
        <p:spPr>
          <a:xfrm>
            <a:off x="6048026" y="502609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决策 7"/>
          <p:cNvSpPr/>
          <p:nvPr/>
        </p:nvSpPr>
        <p:spPr>
          <a:xfrm>
            <a:off x="4296706" y="806483"/>
            <a:ext cx="3462725" cy="143349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Remote Address&gt; My Address?</a:t>
            </a:r>
            <a:endParaRPr kumimoji="1" lang="zh-CN" altLang="en-US" dirty="0"/>
          </a:p>
        </p:txBody>
      </p:sp>
      <p:cxnSp>
        <p:nvCxnSpPr>
          <p:cNvPr id="14" name="直线箭头连接符 13"/>
          <p:cNvCxnSpPr/>
          <p:nvPr/>
        </p:nvCxnSpPr>
        <p:spPr>
          <a:xfrm flipH="1">
            <a:off x="6048026" y="2239975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921043" y="2660300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Leader Address=Remote Address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15951" y="3371467"/>
            <a:ext cx="2528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MSG_HEARTBEAT</a:t>
            </a:r>
            <a:endParaRPr kumimoji="1" lang="zh-CN" altLang="en-US" sz="2400" dirty="0"/>
          </a:p>
        </p:txBody>
      </p:sp>
      <p:sp>
        <p:nvSpPr>
          <p:cNvPr id="24" name="矩形 23"/>
          <p:cNvSpPr/>
          <p:nvPr/>
        </p:nvSpPr>
        <p:spPr>
          <a:xfrm>
            <a:off x="3928546" y="3466387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MSG_HEARTBEAT</a:t>
            </a:r>
          </a:p>
        </p:txBody>
      </p:sp>
      <p:cxnSp>
        <p:nvCxnSpPr>
          <p:cNvPr id="25" name="直线箭头连接符 24"/>
          <p:cNvCxnSpPr/>
          <p:nvPr/>
        </p:nvCxnSpPr>
        <p:spPr>
          <a:xfrm flipH="1">
            <a:off x="2975212" y="3893093"/>
            <a:ext cx="3100273" cy="6300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决策 25"/>
          <p:cNvSpPr/>
          <p:nvPr/>
        </p:nvSpPr>
        <p:spPr>
          <a:xfrm>
            <a:off x="5732681" y="4410735"/>
            <a:ext cx="3371671" cy="107108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Remote Address &gt; My Address</a:t>
            </a:r>
            <a:endParaRPr kumimoji="1" lang="zh-CN" altLang="en-US" dirty="0"/>
          </a:p>
        </p:txBody>
      </p:sp>
      <p:cxnSp>
        <p:nvCxnSpPr>
          <p:cNvPr id="27" name="直线箭头连接符 26"/>
          <p:cNvCxnSpPr/>
          <p:nvPr/>
        </p:nvCxnSpPr>
        <p:spPr>
          <a:xfrm flipV="1">
            <a:off x="4938900" y="4957449"/>
            <a:ext cx="831713" cy="481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7759431" y="6079124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Leader Address=Remote Address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6291644" y="2174517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30" name="直角上箭头 29"/>
          <p:cNvSpPr/>
          <p:nvPr/>
        </p:nvSpPr>
        <p:spPr>
          <a:xfrm rot="10800000" flipH="1">
            <a:off x="7640219" y="1501109"/>
            <a:ext cx="2679821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8530200" y="1067167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8980129" y="2660300"/>
            <a:ext cx="2386226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Break</a:t>
            </a:r>
          </a:p>
        </p:txBody>
      </p:sp>
      <p:sp>
        <p:nvSpPr>
          <p:cNvPr id="33" name="决策 32"/>
          <p:cNvSpPr/>
          <p:nvPr/>
        </p:nvSpPr>
        <p:spPr>
          <a:xfrm>
            <a:off x="515951" y="4544704"/>
            <a:ext cx="4656414" cy="835111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My </a:t>
            </a:r>
            <a:r>
              <a:rPr kumimoji="1" lang="en-US" altLang="zh-CN" smtClean="0"/>
              <a:t>Address=Leader Address</a:t>
            </a:r>
            <a:endParaRPr kumimoji="1" lang="zh-CN" altLang="en-US" dirty="0"/>
          </a:p>
        </p:txBody>
      </p:sp>
      <p:sp>
        <p:nvSpPr>
          <p:cNvPr id="37" name="直角上箭头 36"/>
          <p:cNvSpPr/>
          <p:nvPr/>
        </p:nvSpPr>
        <p:spPr>
          <a:xfrm rot="10800000" flipH="1">
            <a:off x="9054817" y="4912948"/>
            <a:ext cx="1639651" cy="1102387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3957740" y="4323874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9418040" y="4502672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6075485" y="5546912"/>
            <a:ext cx="119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3345655" y="5546912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cxnSp>
        <p:nvCxnSpPr>
          <p:cNvPr id="42" name="直线箭头连接符 41"/>
          <p:cNvCxnSpPr>
            <a:endCxn id="44" idx="1"/>
          </p:cNvCxnSpPr>
          <p:nvPr/>
        </p:nvCxnSpPr>
        <p:spPr>
          <a:xfrm>
            <a:off x="2844159" y="5428646"/>
            <a:ext cx="1144637" cy="92205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>
            <a:stCxn id="26" idx="2"/>
            <a:endCxn id="44" idx="3"/>
          </p:cNvCxnSpPr>
          <p:nvPr/>
        </p:nvCxnSpPr>
        <p:spPr>
          <a:xfrm flipH="1">
            <a:off x="6375022" y="5481815"/>
            <a:ext cx="1043495" cy="86888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3988796" y="6157821"/>
            <a:ext cx="2386226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1614072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42962" y="1255594"/>
            <a:ext cx="2430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MSG_INFECTION</a:t>
            </a:r>
            <a:endParaRPr kumimoji="1"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3710019" y="1331497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MSG_INFECTION</a:t>
            </a:r>
          </a:p>
        </p:txBody>
      </p:sp>
      <p:sp>
        <p:nvSpPr>
          <p:cNvPr id="6" name="决策 5"/>
          <p:cNvSpPr/>
          <p:nvPr/>
        </p:nvSpPr>
        <p:spPr>
          <a:xfrm>
            <a:off x="4125595" y="2079671"/>
            <a:ext cx="3462725" cy="143349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Leader Address = My Address?</a:t>
            </a:r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5856958" y="1758203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 flipH="1">
            <a:off x="5856958" y="3509217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729975" y="3915894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isInfected</a:t>
            </a:r>
            <a:r>
              <a:rPr kumimoji="1" lang="en-US" altLang="zh-CN" dirty="0" smtClean="0"/>
              <a:t>=TRUE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856957" y="3509217"/>
            <a:ext cx="119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963984" y="2213199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2" name="直角上箭头 11"/>
          <p:cNvSpPr/>
          <p:nvPr/>
        </p:nvSpPr>
        <p:spPr>
          <a:xfrm rot="10800000" flipH="1">
            <a:off x="7476445" y="2782768"/>
            <a:ext cx="2679821" cy="1146773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8816356" y="3915894"/>
            <a:ext cx="2386226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696619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71576" y="1014412"/>
            <a:ext cx="9244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atin typeface="Calibri" charset="0"/>
                <a:ea typeface="Calibri" charset="0"/>
                <a:cs typeface="Calibri" charset="0"/>
              </a:rPr>
              <a:t>Challenge</a:t>
            </a:r>
            <a:endParaRPr lang="en-US" sz="36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7250" y="1813499"/>
            <a:ext cx="106870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Use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millis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() for multitasking.</a:t>
            </a:r>
          </a:p>
          <a:p>
            <a:pPr marL="2857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>
                <a:latin typeface="Calibri" charset="0"/>
                <a:ea typeface="Calibri" charset="0"/>
                <a:cs typeface="Calibri" charset="0"/>
              </a:rPr>
              <a:t>Learning about leader election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algorithms.</a:t>
            </a:r>
          </a:p>
          <a:p>
            <a:pPr marL="2857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Set up </a:t>
            </a:r>
            <a:r>
              <a:rPr lang="en-US" altLang="zh-CN" sz="2400" dirty="0" err="1" smtClean="0">
                <a:latin typeface="Calibri" charset="0"/>
                <a:ea typeface="Calibri" charset="0"/>
                <a:cs typeface="Calibri" charset="0"/>
              </a:rPr>
              <a:t>Xbee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 API firmware.</a:t>
            </a:r>
          </a:p>
          <a:p>
            <a:pPr marL="2857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Election according to address.</a:t>
            </a:r>
            <a:endParaRPr lang="en-US" altLang="zh-CN" sz="2400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Optimize delay.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013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14400" y="611188"/>
            <a:ext cx="10363200" cy="1603375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" name="图片 4" descr="50x50.jp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440" y="645614"/>
            <a:ext cx="1617696" cy="1617696"/>
          </a:xfrm>
          <a:prstGeom prst="rect">
            <a:avLst/>
          </a:prstGeom>
        </p:spPr>
      </p:pic>
      <p:pic>
        <p:nvPicPr>
          <p:cNvPr id="15" name="Picture Placeholder 14" descr="20150929_020111064_iOS (2)"/>
          <p:cNvPicPr>
            <a:picLocks noGrp="1" noChangeAspect="1"/>
          </p:cNvPicPr>
          <p:nvPr>
            <p:ph type="pic" idx="22"/>
          </p:nvPr>
        </p:nvPicPr>
        <p:blipFill>
          <a:blip r:embed="rId3"/>
          <a:stretch>
            <a:fillRect/>
          </a:stretch>
        </p:blipFill>
        <p:spPr>
          <a:xfrm>
            <a:off x="5583555" y="609600"/>
            <a:ext cx="1334947" cy="1653710"/>
          </a:xfrm>
          <a:prstGeom prst="rect">
            <a:avLst/>
          </a:prstGeom>
        </p:spPr>
      </p:pic>
      <p:pic>
        <p:nvPicPr>
          <p:cNvPr id="20484" name="Shape 91" descr="1473187850_200.png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624" y="608013"/>
            <a:ext cx="1247951" cy="162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4" name="Content Placeholder 2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6433220"/>
              </p:ext>
            </p:extLst>
          </p:nvPr>
        </p:nvGraphicFramePr>
        <p:xfrm>
          <a:off x="1760538" y="2405063"/>
          <a:ext cx="8921750" cy="4008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350"/>
                <a:gridCol w="1784350"/>
                <a:gridCol w="1784350"/>
                <a:gridCol w="1784350"/>
                <a:gridCol w="1784350"/>
              </a:tblGrid>
              <a:tr h="447273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Lan Yao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Aoshuang Wang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Yixuan Huang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Lan Luo</a:t>
                      </a:r>
                      <a:endParaRPr lang="en-US" sz="1800" dirty="0"/>
                    </a:p>
                  </a:txBody>
                  <a:tcPr marT="45716" marB="45716"/>
                </a:tc>
              </a:tr>
              <a:tr h="44863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1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</a:tr>
              <a:tr h="443869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 2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 smtClean="0">
                        <a:solidFill>
                          <a:srgbClr val="FF0000"/>
                        </a:solidFill>
                      </a:endParaRP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</a:tr>
              <a:tr h="44523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3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</a:tr>
              <a:tr h="44455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4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</a:tr>
              <a:tr h="44523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 5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  <a:tr h="443869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 6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  <a:tr h="44523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7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Presenter</a:t>
                      </a:r>
                      <a:endParaRPr lang="en-US" sz="18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  <a:tr h="44455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8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</a:tbl>
          </a:graphicData>
        </a:graphic>
      </p:graphicFrame>
      <p:pic>
        <p:nvPicPr>
          <p:cNvPr id="20547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" t="4192" r="-1031"/>
          <a:stretch>
            <a:fillRect/>
          </a:stretch>
        </p:blipFill>
        <p:spPr bwMode="auto">
          <a:xfrm>
            <a:off x="7377113" y="596900"/>
            <a:ext cx="1231900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29474382"/>
              </p:ext>
            </p:extLst>
          </p:nvPr>
        </p:nvGraphicFramePr>
        <p:xfrm>
          <a:off x="508000" y="2644775"/>
          <a:ext cx="11099801" cy="3540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204"/>
                <a:gridCol w="2807594"/>
                <a:gridCol w="2681049"/>
                <a:gridCol w="2797616"/>
                <a:gridCol w="2603338"/>
              </a:tblGrid>
              <a:tr h="77284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Lan</a:t>
                      </a:r>
                      <a:r>
                        <a:rPr lang="en-US" sz="2800" baseline="0" dirty="0" smtClean="0"/>
                        <a:t> Yao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Aoshuang</a:t>
                      </a:r>
                      <a:r>
                        <a:rPr lang="en-US" sz="2800" baseline="0" dirty="0" smtClean="0"/>
                        <a:t> Wang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Yixuan</a:t>
                      </a:r>
                      <a:r>
                        <a:rPr lang="en-US" sz="2800" dirty="0" smtClean="0"/>
                        <a:t> Huang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Lan </a:t>
                      </a:r>
                      <a:r>
                        <a:rPr lang="en-US" sz="2800" dirty="0" err="1" smtClean="0"/>
                        <a:t>Luo</a:t>
                      </a:r>
                    </a:p>
                  </a:txBody>
                  <a:tcPr marT="45728" marB="45728"/>
                </a:tc>
              </a:tr>
              <a:tr h="2767280">
                <a:tc>
                  <a:txBody>
                    <a:bodyPr/>
                    <a:lstStyle/>
                    <a:p>
                      <a:endParaRPr lang="en-US" sz="3600" baseline="0" dirty="0" smtClean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00000"/>
                        </a:lnSpc>
                        <a:buFont typeface="Arial" charset="0"/>
                        <a:buChar char="•"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Program</a:t>
                      </a:r>
                      <a:r>
                        <a:rPr lang="en-US" sz="2400" baseline="0" dirty="0" smtClean="0">
                          <a:solidFill>
                            <a:schemeClr val="tx1"/>
                          </a:solidFill>
                        </a:rPr>
                        <a:t> Writing </a:t>
                      </a:r>
                    </a:p>
                    <a:p>
                      <a:pPr marL="571500" indent="-5715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endParaRPr lang="en-US" sz="2400" baseline="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571500" indent="-5715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endParaRPr lang="en-US" sz="240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Program </a:t>
                      </a:r>
                      <a:r>
                        <a:rPr kumimoji="0" lang="en-US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Writing </a:t>
                      </a:r>
                      <a:r>
                        <a:rPr kumimoji="0" lang="en-US" altLang="zh-CN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&amp;Debugging</a:t>
                      </a: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dk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en-US" sz="2400" baseline="0" dirty="0" smtClean="0"/>
                        <a:t>Hardware Connection</a:t>
                      </a:r>
                      <a:endParaRPr lang="en-US" sz="2400" baseline="0" dirty="0" smtClean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en-US" sz="2400" baseline="0" dirty="0" smtClean="0"/>
                        <a:t>Program Writing &amp;Debugging</a:t>
                      </a:r>
                      <a:endParaRPr lang="en-US" sz="2400" baseline="0" dirty="0" smtClean="0"/>
                    </a:p>
                  </a:txBody>
                  <a:tcPr marT="45728" marB="45728"/>
                </a:tc>
              </a:tr>
            </a:tbl>
          </a:graphicData>
        </a:graphic>
      </p:graphicFrame>
      <p:pic>
        <p:nvPicPr>
          <p:cNvPr id="21525" name="图片 4" descr="50x50.jpg"/>
          <p:cNvPicPr>
            <a:picLocks noGrp="1" noChangeAspect="1"/>
          </p:cNvPicPr>
          <p:nvPr>
            <p:ph type="pic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088" y="669925"/>
            <a:ext cx="1571625" cy="1570038"/>
          </a:xfrm>
        </p:spPr>
      </p:pic>
      <p:pic>
        <p:nvPicPr>
          <p:cNvPr id="15" name="Picture Placeholder 14" descr="20150929_020111064_iOS (2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373" y="638640"/>
            <a:ext cx="1272410" cy="1576240"/>
          </a:xfrm>
          <a:prstGeom prst="rect">
            <a:avLst/>
          </a:prstGeom>
          <a:noFill/>
          <a:ln w="82550" cap="sq">
            <a:solidFill>
              <a:srgbClr val="EAEAEA"/>
            </a:solidFill>
            <a:miter lim="800000"/>
            <a:headEnd/>
            <a:tailEnd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1527" name="Shape 91" descr="1473187850_200.png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4700" y="685800"/>
            <a:ext cx="1176338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28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" t="4192" r="-1031"/>
          <a:stretch>
            <a:fillRect/>
          </a:stretch>
        </p:blipFill>
        <p:spPr bwMode="auto">
          <a:xfrm>
            <a:off x="7010400" y="638175"/>
            <a:ext cx="1231900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37" y="1457325"/>
            <a:ext cx="5060891" cy="3328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29228" y="785812"/>
            <a:ext cx="615791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Pressing </a:t>
            </a:r>
            <a:r>
              <a:rPr lang="en-US" sz="2400" dirty="0"/>
              <a:t>the button with either start an infection or clear an infection depending on being a leader or a non-leader 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One </a:t>
            </a:r>
            <a:r>
              <a:rPr lang="en-US" sz="2400" dirty="0"/>
              <a:t>leader is elected on </a:t>
            </a:r>
            <a:r>
              <a:rPr lang="en-US" sz="2400" dirty="0" smtClean="0"/>
              <a:t>startup. A </a:t>
            </a:r>
            <a:r>
              <a:rPr lang="en-US" sz="2400" dirty="0"/>
              <a:t>new leader is elected if an existing leader </a:t>
            </a:r>
            <a:r>
              <a:rPr lang="en-US" sz="2400" dirty="0" smtClean="0"/>
              <a:t>disappears. 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While </a:t>
            </a:r>
            <a:r>
              <a:rPr lang="en-US" sz="2400" dirty="0"/>
              <a:t>infected, each device will send out infection messages to other connected </a:t>
            </a:r>
            <a:r>
              <a:rPr lang="en-US" sz="2400" dirty="0" smtClean="0"/>
              <a:t>devices.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A </a:t>
            </a:r>
            <a:r>
              <a:rPr lang="en-US" sz="2400" dirty="0"/>
              <a:t>clear infection message has priority over infection </a:t>
            </a:r>
            <a:r>
              <a:rPr lang="en-US" sz="2400" dirty="0" smtClean="0"/>
              <a:t>message.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05118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608" y="1114425"/>
            <a:ext cx="2911850" cy="31575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164" y="1114425"/>
            <a:ext cx="2871788" cy="31587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087" y="1092994"/>
            <a:ext cx="3073448" cy="31575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14951" y="4557653"/>
            <a:ext cx="18004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Blue : Leader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641521" y="4557653"/>
            <a:ext cx="1905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Red : Infected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71950" y="4557653"/>
            <a:ext cx="2512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Green : uninfected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168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2018" y="1176635"/>
            <a:ext cx="2362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For each Arduino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46201" y="1638300"/>
            <a:ext cx="990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We tag every Arduino(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 with its serial address, which is unique to every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Maintain a list of addresses of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that it can successfully hear from.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Whenever we add a few more new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into the network, the election system can handle it by adding the address of new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to the tail of the list.</a:t>
            </a:r>
          </a:p>
        </p:txBody>
      </p:sp>
    </p:spTree>
    <p:extLst>
      <p:ext uri="{BB962C8B-B14F-4D97-AF65-F5344CB8AC3E}">
        <p14:creationId xmlns:p14="http://schemas.microsoft.com/office/powerpoint/2010/main" val="123375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6255" y="349135"/>
            <a:ext cx="6505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For each Arduino -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Messages in payload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includes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4700" y="988600"/>
            <a:ext cx="105791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Discovery 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a device is just set up/join the network at the first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Acknowledge 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my device received a message of “begin election” from 	other devices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Election 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one who starts the 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Victory 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have won this 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Heartbeat 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leader and I have to tell others 	that I am alive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Clear :</a:t>
            </a:r>
          </a:p>
          <a:p>
            <a:pPr lvl="1"/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leader and my button has been pressed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Infection 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non-leader and my button has been pressed</a:t>
            </a:r>
          </a:p>
        </p:txBody>
      </p:sp>
    </p:spTree>
    <p:extLst>
      <p:ext uri="{BB962C8B-B14F-4D97-AF65-F5344CB8AC3E}">
        <p14:creationId xmlns:p14="http://schemas.microsoft.com/office/powerpoint/2010/main" val="16882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80913" y="506298"/>
            <a:ext cx="345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For each Arduino - Timers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465" y="1574800"/>
            <a:ext cx="8982012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357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5168297" y="285750"/>
            <a:ext cx="1566042" cy="3993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Start</a:t>
            </a:r>
            <a:endParaRPr kumimoji="1" lang="zh-CN" altLang="en-US" dirty="0"/>
          </a:p>
        </p:txBody>
      </p:sp>
      <p:cxnSp>
        <p:nvCxnSpPr>
          <p:cNvPr id="9" name="直线箭头连接符 8"/>
          <p:cNvCxnSpPr/>
          <p:nvPr/>
        </p:nvCxnSpPr>
        <p:spPr>
          <a:xfrm>
            <a:off x="5973326" y="685144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168297" y="1309356"/>
            <a:ext cx="1566042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Setup</a:t>
            </a:r>
            <a:endParaRPr kumimoji="1" lang="zh-CN" altLang="en-US" dirty="0"/>
          </a:p>
        </p:txBody>
      </p:sp>
      <p:cxnSp>
        <p:nvCxnSpPr>
          <p:cNvPr id="12" name="直线箭头连接符 11"/>
          <p:cNvCxnSpPr/>
          <p:nvPr/>
        </p:nvCxnSpPr>
        <p:spPr>
          <a:xfrm>
            <a:off x="5947707" y="1695118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801012" y="3348029"/>
            <a:ext cx="2293389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Get My Address</a:t>
            </a:r>
            <a:endParaRPr kumimoji="1"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4801012" y="2319330"/>
            <a:ext cx="2293389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Initial LED</a:t>
            </a:r>
            <a:endParaRPr kumimoji="1" lang="zh-CN" altLang="en-US" dirty="0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5947705" y="2705092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5947705" y="3733791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4104822" y="4339278"/>
            <a:ext cx="36857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leaderAddress</a:t>
            </a:r>
            <a:r>
              <a:rPr kumimoji="1" lang="en-US" altLang="zh-CN" dirty="0" smtClean="0"/>
              <a:t>=</a:t>
            </a:r>
            <a:r>
              <a:rPr kumimoji="1" lang="en-US" altLang="zh-CN" dirty="0" err="1" smtClean="0"/>
              <a:t>Myaddress</a:t>
            </a:r>
            <a:endParaRPr kumimoji="1"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4104162" y="5330527"/>
            <a:ext cx="36857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SendMessage</a:t>
            </a:r>
            <a:r>
              <a:rPr kumimoji="1" lang="en-US" altLang="zh-CN" dirty="0" smtClean="0"/>
              <a:t>: MSG_DISCOVERY</a:t>
            </a:r>
            <a:endParaRPr kumimoji="1" lang="zh-CN" altLang="en-US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5947045" y="4725040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528762" y="1754976"/>
            <a:ext cx="14318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Diagram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414837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10901</TotalTime>
  <Words>511</Words>
  <Application>Microsoft Macintosh PowerPoint</Application>
  <PresentationFormat>Widescreen</PresentationFormat>
  <Paragraphs>149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DengXian</vt:lpstr>
      <vt:lpstr>Tw Cen MT</vt:lpstr>
      <vt:lpstr>宋体</vt:lpstr>
      <vt:lpstr>Arial</vt:lpstr>
      <vt:lpstr>Droplet</vt:lpstr>
      <vt:lpstr>CHALLENGE 7   Infectious Swarm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 1   Wireless temperature sensor NETWORK</dc:title>
  <dc:creator>Microsoft Office User</dc:creator>
  <cp:lastModifiedBy>Microsoft Office User</cp:lastModifiedBy>
  <cp:revision>115</cp:revision>
  <dcterms:created xsi:type="dcterms:W3CDTF">2016-09-19T17:48:00Z</dcterms:created>
  <dcterms:modified xsi:type="dcterms:W3CDTF">2016-11-21T23:03:28Z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1033-10.1.0.5507</vt:lpwstr>
  </property>
</Properties>
</file>